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3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7"/>
    <p:restoredTop sz="86089"/>
  </p:normalViewPr>
  <p:slideViewPr>
    <p:cSldViewPr snapToGrid="0">
      <p:cViewPr varScale="1">
        <p:scale>
          <a:sx n="92" d="100"/>
          <a:sy n="92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selecting?  One item at a time?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value?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range?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position on the screen?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namewizard.com/voyager#prefix=jo&amp;sw=both&amp;exact=fals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yrule.ne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Interactive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3526675" y="1780311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True or false:</a:t>
            </a:r>
            <a:endParaRPr sz="2400" dirty="0"/>
          </a:p>
          <a:p>
            <a:pPr marL="0" indent="0">
              <a:spcBef>
                <a:spcPts val="480"/>
              </a:spcBef>
              <a:buNone/>
            </a:pPr>
            <a:endParaRPr sz="2400" i="1" dirty="0">
              <a:ea typeface="Arial"/>
              <a:cs typeface="Arial"/>
              <a:sym typeface="Arial"/>
            </a:endParaRPr>
          </a:p>
          <a:p>
            <a:pPr marL="0" indent="0">
              <a:spcBef>
                <a:spcPts val="480"/>
              </a:spcBef>
              <a:buNone/>
            </a:pPr>
            <a:r>
              <a:rPr lang="en-US" sz="2400" i="1" dirty="0">
                <a:ea typeface="Arial"/>
                <a:cs typeface="Arial"/>
                <a:sym typeface="Arial"/>
              </a:rPr>
              <a:t>Hypothesis</a:t>
            </a:r>
            <a:r>
              <a:rPr lang="en-US" sz="2400" dirty="0">
                <a:ea typeface="Arial"/>
                <a:cs typeface="Arial"/>
                <a:sym typeface="Arial"/>
              </a:rPr>
              <a:t>: the more ways a user can ‘</a:t>
            </a:r>
            <a:r>
              <a:rPr lang="en-US" sz="2400" b="1" dirty="0">
                <a:ea typeface="Arial"/>
                <a:cs typeface="Arial"/>
                <a:sym typeface="Arial"/>
              </a:rPr>
              <a:t>touch</a:t>
            </a:r>
            <a:r>
              <a:rPr lang="en-US" sz="2400" dirty="0">
                <a:ea typeface="Arial"/>
                <a:cs typeface="Arial"/>
                <a:sym typeface="Arial"/>
              </a:rPr>
              <a:t>’ their data (by changing their form or exploring them from different perspectives), the more </a:t>
            </a:r>
            <a:r>
              <a:rPr lang="en-US" sz="2400" b="1" dirty="0">
                <a:ea typeface="Arial"/>
                <a:cs typeface="Arial"/>
                <a:sym typeface="Arial"/>
              </a:rPr>
              <a:t>insight</a:t>
            </a:r>
            <a:r>
              <a:rPr lang="en-US" sz="2400" dirty="0">
                <a:ea typeface="Arial"/>
                <a:cs typeface="Arial"/>
                <a:sym typeface="Arial"/>
              </a:rPr>
              <a:t> will accumulate.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F8217-85C9-F81D-2370-BA98D4E7FA3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350520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often used as a tool to “</a:t>
            </a:r>
            <a:r>
              <a:rPr lang="en-US" sz="2400" b="1" dirty="0">
                <a:ea typeface="Arial"/>
                <a:cs typeface="Arial"/>
                <a:sym typeface="Arial"/>
              </a:rPr>
              <a:t>offload</a:t>
            </a:r>
            <a:r>
              <a:rPr lang="en-US" sz="2400" dirty="0">
                <a:ea typeface="Arial"/>
                <a:cs typeface="Arial"/>
                <a:sym typeface="Arial"/>
              </a:rPr>
              <a:t>” storage or computation from the human’s brain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 order for this to be useful, we have to be able to “</a:t>
            </a:r>
            <a:r>
              <a:rPr lang="en-US" sz="2400" b="1" dirty="0">
                <a:ea typeface="Arial"/>
                <a:cs typeface="Arial"/>
                <a:sym typeface="Arial"/>
              </a:rPr>
              <a:t>reload</a:t>
            </a:r>
            <a:r>
              <a:rPr lang="en-US" sz="2400" dirty="0">
                <a:ea typeface="Arial"/>
                <a:cs typeface="Arial"/>
                <a:sym typeface="Arial"/>
              </a:rPr>
              <a:t>” parts of the data and operate on it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done through both </a:t>
            </a:r>
            <a:r>
              <a:rPr lang="en-US" sz="2400" b="1" dirty="0">
                <a:ea typeface="Arial"/>
                <a:cs typeface="Arial"/>
                <a:sym typeface="Arial"/>
              </a:rPr>
              <a:t>internal</a:t>
            </a:r>
            <a:r>
              <a:rPr lang="en-US" sz="2400" dirty="0">
                <a:ea typeface="Arial"/>
                <a:cs typeface="Arial"/>
                <a:sym typeface="Arial"/>
              </a:rPr>
              <a:t> (in your head) vs. </a:t>
            </a:r>
            <a:r>
              <a:rPr lang="en-US" sz="2400" b="1" dirty="0">
                <a:ea typeface="Arial"/>
                <a:cs typeface="Arial"/>
                <a:sym typeface="Arial"/>
              </a:rPr>
              <a:t>external</a:t>
            </a:r>
            <a:r>
              <a:rPr lang="en-US" sz="2400" dirty="0">
                <a:ea typeface="Arial"/>
                <a:cs typeface="Arial"/>
                <a:sym typeface="Arial"/>
              </a:rPr>
              <a:t> (on the screen) representations 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B0F88-0FF8-1E4E-8CB6-5F9F65D6C0B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as distributed cognition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3560618" y="4994191"/>
            <a:ext cx="7647709" cy="1344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>
              <a:spcBef>
                <a:spcPts val="0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Only one disk can be transferred at a time.</a:t>
            </a:r>
            <a:endParaRPr sz="2400" dirty="0"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408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A disk can only be transferred to a pole on which it will be the largest. </a:t>
            </a:r>
            <a:endParaRPr sz="2400" dirty="0"/>
          </a:p>
          <a:p>
            <a:pPr marL="457200" indent="-457200">
              <a:spcBef>
                <a:spcPts val="408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Only the largest disk on a pole can be transferred to another pole.</a:t>
            </a:r>
            <a:endParaRPr sz="2400" dirty="0"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8046" y="436414"/>
            <a:ext cx="6629400" cy="445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8268422" y="1427013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8268422" y="2951013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8268422" y="4084764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06231-E924-1C4F-7C1A-25396EE64A4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Tower of Hanoi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138" b="-1137"/>
          <a:stretch/>
        </p:blipFill>
        <p:spPr>
          <a:xfrm>
            <a:off x="3560618" y="84822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4153662" y="5725021"/>
            <a:ext cx="70435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representations are internal vs. external?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0B9E7-2468-A8F1-6A1C-4DB81E7CFAF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Flashback: #</a:t>
            </a:r>
            <a:r>
              <a:rPr lang="en-US" dirty="0" err="1"/>
              <a:t>badvis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772892" y="171796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4468092" y="118456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 descr="human-computer-interaction.png"/>
          <p:cNvPicPr preferRelativeResize="0"/>
          <p:nvPr/>
        </p:nvPicPr>
        <p:blipFill rotWithShape="1">
          <a:blip r:embed="rId3">
            <a:alphaModFix/>
          </a:blip>
          <a:srcRect l="2206" t="3742" r="68121" b="51473"/>
          <a:stretch/>
        </p:blipFill>
        <p:spPr>
          <a:xfrm flipH="1">
            <a:off x="8223056" y="185766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30" descr="human-computer-interaction.png"/>
          <p:cNvPicPr preferRelativeResize="0"/>
          <p:nvPr/>
        </p:nvPicPr>
        <p:blipFill rotWithShape="1">
          <a:blip r:embed="rId3">
            <a:alphaModFix/>
          </a:blip>
          <a:srcRect l="24148" t="74888" r="31970" b="-9185"/>
          <a:stretch/>
        </p:blipFill>
        <p:spPr>
          <a:xfrm flipH="1">
            <a:off x="6392142" y="4514080"/>
            <a:ext cx="2222500" cy="128058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2" name="Google Shape;212;p30"/>
          <p:cNvGrpSpPr/>
          <p:nvPr/>
        </p:nvGrpSpPr>
        <p:grpSpPr>
          <a:xfrm>
            <a:off x="6106390" y="1857664"/>
            <a:ext cx="2233084" cy="1672167"/>
            <a:chOff x="3238498" y="1968500"/>
            <a:chExt cx="2233084" cy="1672167"/>
          </a:xfrm>
        </p:grpSpPr>
        <p:pic>
          <p:nvPicPr>
            <p:cNvPr id="213" name="Google Shape;213;p30" descr="human-computer-interaction.png"/>
            <p:cNvPicPr preferRelativeResize="0"/>
            <p:nvPr/>
          </p:nvPicPr>
          <p:blipFill rotWithShape="1">
            <a:blip r:embed="rId3">
              <a:alphaModFix/>
            </a:blip>
            <a:srcRect l="29581" t="3742" r="26327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4" name="Google Shape;214;p30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4A1871-2526-FEEB-8976-463094CF6DC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 far…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351282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is situated in the </a:t>
            </a:r>
            <a:r>
              <a:rPr lang="en-US" sz="2400" b="1" dirty="0">
                <a:ea typeface="Arial"/>
                <a:cs typeface="Arial"/>
                <a:sym typeface="Arial"/>
              </a:rPr>
              <a:t>context</a:t>
            </a:r>
            <a:r>
              <a:rPr lang="en-US" sz="2400" dirty="0">
                <a:ea typeface="Arial"/>
                <a:cs typeface="Arial"/>
                <a:sym typeface="Arial"/>
              </a:rPr>
              <a:t> of a problem or goal-directed activity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Question:</a:t>
            </a:r>
            <a:r>
              <a:rPr lang="en-US" sz="2400" dirty="0">
                <a:ea typeface="Arial"/>
                <a:cs typeface="Arial"/>
                <a:sym typeface="Arial"/>
              </a:rPr>
              <a:t> what kinds of things might someone want to do using a visualization?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BC2AF-B0D5-BECC-DAF8-0DB3C216D8B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Flashback: interaction as a reasoning aid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Select: mark something as interesting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Explore: show me something else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Reconfigure: show me a different arrangement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Encode: show me a different representation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Abstract/Elaborate: show me more or less detail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Filter: show me something conditionally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Connect: show me related items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2514600" y="60431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Stasko, J. T., &amp; Jacko, J. A. (2007). Toward a deeper understanding of the role of interaction in information visualization. Visualization and Computer Graphics, IEEE Transactions on, 13(6), 1224-1231.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115" y="2044417"/>
            <a:ext cx="4821351" cy="3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900000">
            <a:off x="4805902" y="2282997"/>
            <a:ext cx="601992" cy="601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Interaction: a definition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data and problem space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Relationship between interaction and understanding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Roles interaction plays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visual interfaces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Basic interaction types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Sample interaction methods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Lab: coordinated multiple views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450" y="1579418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r="7966" b="6130"/>
          <a:stretch/>
        </p:blipFill>
        <p:spPr>
          <a:xfrm>
            <a:off x="9367656" y="2604655"/>
            <a:ext cx="2571425" cy="342016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l="1542" t="2615" r="1233" b="1991"/>
          <a:stretch/>
        </p:blipFill>
        <p:spPr>
          <a:xfrm>
            <a:off x="3600045" y="2604654"/>
            <a:ext cx="5720444" cy="34163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9057" y="2175162"/>
            <a:ext cx="8534400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255" y="1814946"/>
            <a:ext cx="4127500" cy="4051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1676400"/>
            <a:ext cx="3657600" cy="425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019" y="1600200"/>
            <a:ext cx="6629399" cy="4496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pic>
        <p:nvPicPr>
          <p:cNvPr id="311" name="Google Shape;311;p43" descr="Screen Shot 2015-02-25 at 4.48.32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1930" y="1510871"/>
            <a:ext cx="6318471" cy="4548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Methods by which humans </a:t>
            </a:r>
            <a:r>
              <a:rPr lang="en-US" sz="2400" b="1" dirty="0">
                <a:ea typeface="Arial"/>
                <a:cs typeface="Arial"/>
                <a:sym typeface="Arial"/>
              </a:rPr>
              <a:t>create knowledge </a:t>
            </a:r>
            <a:r>
              <a:rPr lang="en-US" sz="2400" dirty="0">
                <a:ea typeface="Arial"/>
                <a:cs typeface="Arial"/>
                <a:sym typeface="Arial"/>
              </a:rPr>
              <a:t>through the manipulation of an interface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set of operations available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relationship between the human and the visualization</a:t>
            </a:r>
            <a:endParaRPr sz="2000" dirty="0">
              <a:ea typeface="Arial"/>
              <a:cs typeface="Arial"/>
              <a:sym typeface="Arial"/>
            </a:endParaRPr>
          </a:p>
          <a:p>
            <a:pPr marL="468630" indent="-224790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High level: between </a:t>
            </a:r>
            <a:r>
              <a:rPr lang="en-US" sz="2400" b="1" dirty="0">
                <a:ea typeface="Arial"/>
                <a:cs typeface="Arial"/>
                <a:sym typeface="Arial"/>
              </a:rPr>
              <a:t>human and problem space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000" i="1" dirty="0">
                <a:ea typeface="Arial"/>
                <a:cs typeface="Arial"/>
                <a:sym typeface="Arial"/>
              </a:rPr>
              <a:t>enabled</a:t>
            </a:r>
            <a:r>
              <a:rPr lang="en-US" sz="2000" dirty="0">
                <a:ea typeface="Arial"/>
                <a:cs typeface="Arial"/>
                <a:sym typeface="Arial"/>
              </a:rPr>
              <a:t> by the tool</a:t>
            </a:r>
            <a:endParaRPr sz="2000" dirty="0">
              <a:ea typeface="Arial"/>
              <a:cs typeface="Arial"/>
              <a:sym typeface="Arial"/>
            </a:endParaRP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might be distributed across multiple tools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(def.)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pic>
        <p:nvPicPr>
          <p:cNvPr id="318" name="Google Shape;318;p44" descr="Screen Shot 2015-02-25 at 4.57.45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255" y="1686420"/>
            <a:ext cx="7379888" cy="40386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body" idx="1"/>
          </p:nvPr>
        </p:nvSpPr>
        <p:spPr>
          <a:xfrm>
            <a:off x="3588327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data is too big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attributes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observations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data is too complicated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data sources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data types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data has several interesting parts, but no one visualization highlights them all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When to use multiple views?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592" b="-1592"/>
          <a:stretch/>
        </p:blipFill>
        <p:spPr>
          <a:xfrm>
            <a:off x="3560618" y="9335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C77D8C-7A7A-18E2-426B-B2ABB1DFB8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to think about: resource optimization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7424" b="-7423"/>
          <a:stretch/>
        </p:blipFill>
        <p:spPr>
          <a:xfrm>
            <a:off x="3505200" y="986028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F9DFF-4635-23B8-FDE4-AB4F9B9C7A2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to think about: resource optimization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Balance the </a:t>
            </a:r>
            <a:r>
              <a:rPr lang="en-US" sz="2400" b="1" dirty="0">
                <a:ea typeface="Arial"/>
                <a:cs typeface="Arial"/>
                <a:sym typeface="Arial"/>
              </a:rPr>
              <a:t>costs</a:t>
            </a:r>
            <a:r>
              <a:rPr lang="en-US" sz="2400" dirty="0">
                <a:ea typeface="Arial"/>
                <a:cs typeface="Arial"/>
                <a:sym typeface="Arial"/>
              </a:rPr>
              <a:t> of presenting multiple views with the </a:t>
            </a:r>
            <a:r>
              <a:rPr lang="en-US" sz="2400" b="1" dirty="0">
                <a:ea typeface="Arial"/>
                <a:cs typeface="Arial"/>
                <a:sym typeface="Arial"/>
              </a:rPr>
              <a:t>benefits</a:t>
            </a:r>
            <a:r>
              <a:rPr lang="en-US" sz="2400" dirty="0">
                <a:ea typeface="Arial"/>
                <a:cs typeface="Arial"/>
                <a:sym typeface="Arial"/>
              </a:rPr>
              <a:t> of using the views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Split complex data into multiple views to create </a:t>
            </a:r>
            <a:r>
              <a:rPr lang="en-US" sz="2400" b="1" dirty="0">
                <a:ea typeface="Arial"/>
                <a:cs typeface="Arial"/>
                <a:sym typeface="Arial"/>
              </a:rPr>
              <a:t>manageable chunks </a:t>
            </a:r>
            <a:endParaRPr sz="2400" b="1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 views that are complimentary, bringing out </a:t>
            </a:r>
            <a:r>
              <a:rPr lang="en-US" sz="2400" b="1" dirty="0">
                <a:ea typeface="Arial"/>
                <a:cs typeface="Arial"/>
                <a:sym typeface="Arial"/>
              </a:rPr>
              <a:t>correlations and/or disparities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</a:t>
            </a:r>
            <a:r>
              <a:rPr lang="en-US" sz="2400" i="1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perceptual cues</a:t>
            </a:r>
            <a:r>
              <a:rPr lang="en-US" sz="2400" dirty="0">
                <a:ea typeface="Arial"/>
                <a:cs typeface="Arial"/>
                <a:sym typeface="Arial"/>
              </a:rPr>
              <a:t> to: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make relationships more apparent to the reader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focus the reader’s attention on the right view at the right time</a:t>
            </a:r>
            <a:endParaRPr sz="2000" b="1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i="1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8EAF0-E8BF-3890-9637-0C825DFFA04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Guidelines for 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>
            <a:spLocks noGrp="1"/>
          </p:cNvSpPr>
          <p:nvPr>
            <p:ph type="body" idx="1"/>
          </p:nvPr>
        </p:nvSpPr>
        <p:spPr>
          <a:xfrm>
            <a:off x="3505200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Big idea</a:t>
            </a:r>
            <a:r>
              <a:rPr lang="en-US" sz="2400" dirty="0">
                <a:ea typeface="Arial"/>
                <a:cs typeface="Arial"/>
                <a:sym typeface="Arial"/>
              </a:rPr>
              <a:t>: actions in the real world have ripple effects; actions on a visualization should too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b="1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Brushing: </a:t>
            </a:r>
            <a:r>
              <a:rPr lang="en-US" sz="2400" dirty="0">
                <a:ea typeface="Arial"/>
                <a:cs typeface="Arial"/>
                <a:sym typeface="Arial"/>
              </a:rPr>
              <a:t>the visualization responds (usually through highlighting) as a person “brushes past” data points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Linking</a:t>
            </a:r>
            <a:r>
              <a:rPr lang="en-US" sz="2400" dirty="0">
                <a:ea typeface="Arial"/>
                <a:cs typeface="Arial"/>
                <a:sym typeface="Arial"/>
              </a:rPr>
              <a:t>: the visualization connects related data points across multiple views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A1865-4F03-C143-4753-495E0F1EDAD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Coordination: brushing and linking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10698" y="986028"/>
            <a:ext cx="8074025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1D282F-7DD8-E743-60BD-E9CD0FC529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Coordination: brushing and linking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>
            <a:spLocks noGrp="1"/>
          </p:cNvSpPr>
          <p:nvPr>
            <p:ph type="body" idx="1"/>
          </p:nvPr>
        </p:nvSpPr>
        <p:spPr>
          <a:xfrm>
            <a:off x="3491346" y="8797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Multiple views + brushing and linking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Big idea:</a:t>
            </a:r>
            <a:r>
              <a:rPr lang="en-US" sz="2400" dirty="0">
                <a:ea typeface="Arial"/>
                <a:cs typeface="Arial"/>
                <a:sym typeface="Arial"/>
              </a:rPr>
              <a:t> propagate interaction from one view to all others, respond as appropriate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3"/>
          <p:cNvPicPr preferRelativeResize="0"/>
          <p:nvPr/>
        </p:nvPicPr>
        <p:blipFill rotWithShape="1">
          <a:blip r:embed="rId3">
            <a:alphaModFix/>
          </a:blip>
          <a:srcRect t="9801" r="25347" b="19464"/>
          <a:stretch/>
        </p:blipFill>
        <p:spPr>
          <a:xfrm>
            <a:off x="4329546" y="2327564"/>
            <a:ext cx="6477000" cy="358523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4BD2-1E20-12FC-5B79-C32FD172C2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Coordinated multiple views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9" y="1847963"/>
            <a:ext cx="3276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body" idx="1"/>
          </p:nvPr>
        </p:nvSpPr>
        <p:spPr>
          <a:xfrm>
            <a:off x="351282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What would we need to make this work?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05893-535A-106B-2290-615B37FB25A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Lab: coordinated multiple views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Find instructions for today’s lab on the course website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463637" y="106841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is the observable result of a cognitive process: “an externalization of thought”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 visualization, there is a growing belief that interaction and analysis are </a:t>
            </a:r>
            <a:r>
              <a:rPr lang="en-US" sz="2400" b="1" dirty="0">
                <a:ea typeface="Arial"/>
                <a:cs typeface="Arial"/>
                <a:sym typeface="Arial"/>
              </a:rPr>
              <a:t>actually the same thing!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Analytic discourse: </a:t>
            </a:r>
            <a:r>
              <a:rPr lang="en-US" sz="2400" dirty="0">
                <a:ea typeface="Arial"/>
                <a:cs typeface="Arial"/>
                <a:sym typeface="Arial"/>
              </a:rPr>
              <a:t>the idea that knowledge is constructed, tested, refined, and shared through the interactive manipulation of an interface</a:t>
            </a:r>
            <a:r>
              <a:rPr lang="en-US" sz="2400" baseline="30000" dirty="0">
                <a:ea typeface="Arial"/>
                <a:cs typeface="Arial"/>
                <a:sym typeface="Arial"/>
              </a:rPr>
              <a:t>1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5105400" y="6334780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Pike, W. A., Stasko, J., Chang, R., &amp; O'Connell, T. A. (2009).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science of interaction. Information Visualization, 8(4), 263-274.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1DFD-3DFE-CE77-D3AD-4536EB52F5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and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53291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happens in the </a:t>
            </a:r>
            <a:r>
              <a:rPr lang="en-US" sz="2400" b="1" dirty="0">
                <a:ea typeface="Arial"/>
                <a:cs typeface="Arial"/>
                <a:sym typeface="Arial"/>
              </a:rPr>
              <a:t>context</a:t>
            </a:r>
            <a:r>
              <a:rPr lang="en-US" sz="2400" dirty="0">
                <a:ea typeface="Arial"/>
                <a:cs typeface="Arial"/>
                <a:sym typeface="Arial"/>
              </a:rPr>
              <a:t> of a problem or goal-directed activity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context helps the human identify relevant concepts and </a:t>
            </a:r>
            <a:r>
              <a:rPr lang="en-US" sz="2400" b="1" dirty="0">
                <a:ea typeface="Arial"/>
                <a:cs typeface="Arial"/>
                <a:sym typeface="Arial"/>
              </a:rPr>
              <a:t>link</a:t>
            </a:r>
            <a:r>
              <a:rPr lang="en-US" sz="2400" dirty="0">
                <a:ea typeface="Arial"/>
                <a:cs typeface="Arial"/>
                <a:sym typeface="Arial"/>
              </a:rPr>
              <a:t> them into appropriate structures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Interaction</a:t>
            </a:r>
            <a:r>
              <a:rPr lang="en-US" sz="2400" dirty="0">
                <a:ea typeface="Arial"/>
                <a:cs typeface="Arial"/>
                <a:sym typeface="Arial"/>
              </a:rPr>
              <a:t> brings together background contexts and current observations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known as “</a:t>
            </a:r>
            <a:r>
              <a:rPr lang="en-US" sz="2400" b="1" dirty="0">
                <a:ea typeface="Arial"/>
                <a:cs typeface="Arial"/>
                <a:sym typeface="Arial"/>
              </a:rPr>
              <a:t>situated cognition</a:t>
            </a:r>
            <a:r>
              <a:rPr lang="en-US" sz="2400" dirty="0">
                <a:ea typeface="Arial"/>
                <a:cs typeface="Arial"/>
                <a:sym typeface="Arial"/>
              </a:rPr>
              <a:t>”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07EC2-FCFE-9910-CD6C-966FA4F7B99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as a reasoning aid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9054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Pragmatic actions</a:t>
            </a:r>
            <a:r>
              <a:rPr lang="en-US" sz="2400" dirty="0">
                <a:ea typeface="Arial"/>
                <a:cs typeface="Arial"/>
                <a:sym typeface="Arial"/>
              </a:rPr>
              <a:t> move a person and their analysis closer to the desired destination</a:t>
            </a:r>
            <a:br>
              <a:rPr lang="en-US" sz="2400" dirty="0">
                <a:ea typeface="Arial"/>
                <a:cs typeface="Arial"/>
                <a:sym typeface="Arial"/>
              </a:rPr>
            </a:b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Epistemic actions</a:t>
            </a:r>
            <a:r>
              <a:rPr lang="en-US" sz="2400" dirty="0">
                <a:ea typeface="Arial"/>
                <a:cs typeface="Arial"/>
                <a:sym typeface="Arial"/>
              </a:rPr>
              <a:t> enable humans to leverage environmental structures to </a:t>
            </a:r>
            <a:r>
              <a:rPr lang="en-US" sz="2400" b="1" dirty="0">
                <a:ea typeface="Arial"/>
                <a:cs typeface="Arial"/>
                <a:sym typeface="Arial"/>
              </a:rPr>
              <a:t>link internal structures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purpose of some actions is not for the effect they have on the environment but </a:t>
            </a:r>
            <a:r>
              <a:rPr lang="en-US" sz="2400" b="1" dirty="0">
                <a:ea typeface="Arial"/>
                <a:cs typeface="Arial"/>
                <a:sym typeface="Arial"/>
              </a:rPr>
              <a:t>for the effect they have on the humans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endParaRPr sz="2400" dirty="0">
              <a:ea typeface="Arial"/>
              <a:cs typeface="Arial"/>
              <a:sym typeface="Arial"/>
            </a:endParaRPr>
          </a:p>
          <a:p>
            <a:pPr marL="857250" lvl="1" indent="-35560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C1675-C64F-E23A-F9CD-465F4C73B5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Pragmatic vs. Epistemic Action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3463634" y="1226125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9834" y="1302325"/>
            <a:ext cx="81534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11536-8BA8-C400-552D-84CE84ED4C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Tetris Behavior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1183</Words>
  <Application>Microsoft Macintosh PowerPoint</Application>
  <PresentationFormat>Widescreen</PresentationFormat>
  <Paragraphs>174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Corbel</vt:lpstr>
      <vt:lpstr>Merriweather Sans</vt:lpstr>
      <vt:lpstr>Wingdings 2</vt:lpstr>
      <vt:lpstr>Frame</vt:lpstr>
      <vt:lpstr>Communicating with Data – Interactive Visualization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30</cp:revision>
  <dcterms:created xsi:type="dcterms:W3CDTF">2023-08-03T18:49:17Z</dcterms:created>
  <dcterms:modified xsi:type="dcterms:W3CDTF">2024-08-23T11:53:24Z</dcterms:modified>
</cp:coreProperties>
</file>